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27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</a:t>
            </a:r>
            <a:r>
              <a:rPr lang="en-US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717542"/>
              </p:ext>
            </p:extLst>
          </p:nvPr>
        </p:nvGraphicFramePr>
        <p:xfrm>
          <a:off x="3033488" y="3873260"/>
          <a:ext cx="6125024" cy="6056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25024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400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Анализ моделей машинного обучения для выявления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киберугроз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99E4E-7313-485A-8F07-D2915C56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ECC596-695C-413D-BBE7-78BC35EFE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30185"/>
            <a:ext cx="11029616" cy="4346815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лес–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основанный на концепции ансамблевого обучения. В данной концепции несколько классификаторов объединяются для улучшения производительности модели. Случайный лес состоит не из одного, а из множества деревьев решений. В задачах классификации каждый документ независимо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кдассифицируется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всеми деревьями. Класс документа определяется на основе наибольшего числа голосов среди всех деревьев.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Алгоритм случайного леса имеет следующий ряд особенностей и преимуществ: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Довольно быстро обучается.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Эффективно обрабатывает датасеты с большим числом признаков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Выполняет предсказание данных с очень высокой точностью.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Показывает хорошую эффективность даже при наличии большого числа пропусков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Хорошо обрабатываются как непрерывные, так и дискретные признаки.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Обладает высокой масштабируемостью.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640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31351-AD51-412F-A0B1-7C028D03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6F6FBB1-0ED0-43FA-9244-BC1EB86ECC55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95" y="2346917"/>
            <a:ext cx="829627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73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C1141-A4A6-436C-977C-5E6B56A9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16F6B2-D757-478C-95A6-A6647D301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899" y="2341852"/>
            <a:ext cx="10540833" cy="3686415"/>
          </a:xfrm>
        </p:spPr>
        <p:txBody>
          <a:bodyPr/>
          <a:lstStyle/>
          <a:p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eXtreme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Gradient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Boosting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оптимизированный продвинутый алгоритм машинного обучения, использующий принцип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бустинга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имеет хорошую производительность и решает большинство проблем регрессии и классификации. Использование ансамблевой техники подразумевает, что ошибки предыдущих шагов устраняются в новой модели. Отклонения прогнозов обученного ансамбля вычисляются на обучающем наборе на каждой итерации. Таким образом, оптимизация выполняется путем добавления новых древовидных прогнозов в ансамбль, уменьшая среднее отклонение модели. Эта процедура продолжается до тех пор, пока не будет достигнут требуемый уровень ошибки или критерий ранней остановки (максимальное количество деревьев или достижение заданной точности).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C307F1A-9001-4CC6-9862-502FFC01E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3" y="4795895"/>
            <a:ext cx="2674896" cy="148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329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635D5A-1B44-497E-93C7-33EA9CA37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867" y="1862667"/>
            <a:ext cx="11192933" cy="4851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kk-KZ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лгоритмы машинного обучения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Наивный байесовский классификатор (Naïve Bayes classifier);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Логистическая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регрессия (Logistic regression);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Машина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опорных векторов (Support vector machine);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k-ближайших соседей (k-nearest neighbors);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 (Decision tree);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 (Random forest);</a:t>
            </a:r>
          </a:p>
          <a:p>
            <a:pPr algn="l"/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kk-KZ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B90E1C-CA3B-4AA1-9113-DD23B824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Наивный Байес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FB26B9-A0EA-4BB5-8AFB-229DB3879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78855"/>
          </a:xfrm>
        </p:spPr>
        <p:txBody>
          <a:bodyPr/>
          <a:lstStyle/>
          <a:p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Наивный Байес – один из самых простых и часто применяемых алгоритмов машинного обучения для классификации текстов, использующий вероятностный подход, основанный на теореме Байеса с сильными предположениями о независимости данных. Наивный Байес рассматривает каждый признак независимо от других признаков и оценивает вероятность влияния каждого из них на итоговый результат. В контексте классификации текстов он обучается на документах каждого класса и вычисляет условную вероятность того, что документ </a:t>
            </a:r>
            <a:r>
              <a:rPr lang="en-US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относится к классу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D88E073-FC05-4FF1-8C54-5370D19AB4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1671" y="4115858"/>
          <a:ext cx="2052044" cy="566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0555" imgH="485244" progId="Equation.DSMT4">
                  <p:embed/>
                </p:oleObj>
              </mc:Choice>
              <mc:Fallback>
                <p:oleObj name="Equation" r:id="rId2" imgW="1760555" imgH="485244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1D88E073-FC05-4FF1-8C54-5370D19AB4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1671" y="4115858"/>
                        <a:ext cx="2052044" cy="5662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060BE19-D654-4921-A444-08D991C12B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940" y="4925459"/>
            <a:ext cx="6001588" cy="34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668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62ABF8-5D62-4221-8B62-69A3DAAA8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Машина опорных векторов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4F0489-FCC8-4D5E-AE02-0DFB0F62F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654074" cy="3653921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Машина опорных векторов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Support vector machine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еще один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Алгоритм использует пространство признаков, разделяемое гиперплоскостью, расположенной на максимальном расстоянии от ближайших точек двух классов обучающих данных. Чем шире граница, тем меньше ошибка классификатора, и достигается более эффективное разделение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280670" algn="l"/>
                <a:tab pos="5941060" algn="r"/>
              </a:tabLst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Уравнение гиперплоскости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записывается в следующем виде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tabLst>
                <a:tab pos="280670" algn="l"/>
                <a:tab pos="5941060" algn="r"/>
              </a:tabLst>
            </a:pP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B79F005-9C1C-4D12-ABD0-88DBA765AD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2621" y="4169834"/>
          <a:ext cx="1189037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9409" imgH="275895" progId="Equation.DSMT4">
                  <p:embed/>
                </p:oleObj>
              </mc:Choice>
              <mc:Fallback>
                <p:oleObj name="Equation" r:id="rId2" imgW="1189409" imgH="275895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1B79F005-9C1C-4D12-ABD0-88DBA765AD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2621" y="4169834"/>
                        <a:ext cx="1189037" cy="27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8198DB2-AB61-491E-AB74-2573B22466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066" y="4709521"/>
            <a:ext cx="6315956" cy="8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32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2F98B-31DC-43A0-B193-E0BFEFFF3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Машина опорных векторов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08046E-C473-47B3-93D1-C903859E1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087325"/>
            <a:ext cx="10907909" cy="4229655"/>
          </a:xfrm>
        </p:spPr>
        <p:txBody>
          <a:bodyPr/>
          <a:lstStyle/>
          <a:p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Разделяющая гиперплоскость Машины опорных векторов применяется преимущественно для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двухклассовой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классификации. Тем не менее, она без проблем адаптируется и для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многоклассовой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 с использованием метода «один против всех».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52AD506-AF69-4614-A5C9-4CAD2C3F12D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100" y="3240362"/>
            <a:ext cx="3429000" cy="2887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884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283F41-353A-4A8A-8485-4B388185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Логистическая регрессия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CD8328-B4AC-47AB-85B7-3BA24FD82D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80985"/>
            <a:ext cx="10467807" cy="4566948"/>
          </a:xfrm>
        </p:spPr>
        <p:txBody>
          <a:bodyPr>
            <a:normAutofit fontScale="85000" lnSpcReduction="1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Логистическая регрессия предсказывает результат с использованием логистической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функции </a:t>
            </a: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случае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многоклассовой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 используется подход «один против одного» (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OvO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чтобы идентифицировать конкретный класс. В этом подходе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датасеты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 несколькими классами разбивается на несколько задач двоичной классификации, где каждый двоичный классификатор обучается на экземплярах, принадлежащих одному классу, и экземплярах, принадлежащих другому классу. Также используется метод «один против всех» (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OvA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где множество двоичных классификаторов обучаются отличать экземпляры одного класса от всех других экземпляров. Преимущество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OvO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перед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OvA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заключается в том, что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датасеты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всех отдельных классификаторов сбалансированы, когда сбалансирован весь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мультиклассовый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957B0BF-7F99-4DF2-A094-F7A299B18A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071" y="2739496"/>
          <a:ext cx="130333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3782" imgH="494956" progId="Equation.DSMT4">
                  <p:embed/>
                </p:oleObj>
              </mc:Choice>
              <mc:Fallback>
                <p:oleObj name="Equation" r:id="rId2" imgW="1303782" imgH="494956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0957B0BF-7F99-4DF2-A094-F7A299B18A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0071" y="2739496"/>
                        <a:ext cx="1303337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26F6C4B-EB3A-45EB-9C50-2F888F6481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902" y="3606640"/>
            <a:ext cx="6354062" cy="114316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D7F80F0-FA15-4093-BD9A-A7D792152517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 bwMode="auto">
          <a:xfrm>
            <a:off x="7272784" y="2632947"/>
            <a:ext cx="3971925" cy="232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361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326EB8-2908-4D0A-80FE-6F6FD18E8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Метод </a:t>
            </a:r>
            <a:r>
              <a:rPr lang="en-US" dirty="0">
                <a:solidFill>
                  <a:srgbClr val="FFC000"/>
                </a:solidFill>
              </a:rPr>
              <a:t>k-</a:t>
            </a:r>
            <a:r>
              <a:rPr lang="kk-KZ" dirty="0">
                <a:solidFill>
                  <a:srgbClr val="FFC000"/>
                </a:solidFill>
              </a:rPr>
              <a:t>ближайших соседей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E2BDA2-F3C3-495A-983B-2302C71F4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925" y="1893118"/>
            <a:ext cx="10874207" cy="4634682"/>
          </a:xfrm>
        </p:spPr>
        <p:txBody>
          <a:bodyPr/>
          <a:lstStyle/>
          <a:p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ближайших соседей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один из самых простых алгоритмов классификации данных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вычисляет расстояния между векторами и присваивает точки классу своих k ближайших соседних точек.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данном алгоритме вычисляется расстояние каждого объекта 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каждого объекта из тестовой выборки до всех объектов из обучающей выборки в пространстве признаков.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Этот алгоритм обычно классифицирует документы с помощью наиболее широко используемой меры расстояния, называемой евклидовым расстоянием, которая определяется как</a:t>
            </a:r>
          </a:p>
          <a:p>
            <a:endParaRPr lang="ru-RU" dirty="0">
              <a:solidFill>
                <a:srgbClr val="00000A"/>
              </a:solidFill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A"/>
              </a:solidFill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B9FADF4-486D-4B84-9FB5-B429A44C45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3971" y="3360979"/>
          <a:ext cx="21701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69853" imgH="428410" progId="Equation.DSMT4">
                  <p:embed/>
                </p:oleObj>
              </mc:Choice>
              <mc:Fallback>
                <p:oleObj name="Equation" r:id="rId2" imgW="2169853" imgH="42841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0B9FADF4-486D-4B84-9FB5-B429A44C45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73971" y="3360979"/>
                        <a:ext cx="2170113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CCAB668-346D-4D76-91FE-E3DC6FD37D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837" y="3789604"/>
            <a:ext cx="6230219" cy="263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459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749FC-3A32-4540-AEB2-753FC9B6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58CBA1-5CC7-4CF1-8AC9-AB79FEA40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594" y="2040730"/>
            <a:ext cx="10970348" cy="4165336"/>
          </a:xfrm>
        </p:spPr>
        <p:txBody>
          <a:bodyPr/>
          <a:lstStyle/>
          <a:p>
            <a:pPr marL="0" indent="0">
              <a:buNone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решений– метод обучения с учителем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использует набор правил для принятия решений подобно тому, как человек принимает решения. В данном методе данные разделяются на подмножества в зависимости от определенных признаков, отвечая на определенные вопросы до тех пор, пока все точки данных не будут принадлежать определенному классу. Таким образом, образуется древовидная структура с добавлением узла для каждого вопроса. Первый узел является корневым узлом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root node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классификации документов на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первом этапе выбирается слово, и все документы, содержащие его, помещаются в одну сторону, а документы, не содержащие его, помещаются в другую сторону. В результате образуются два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После этого в этих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датасетах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выбирается новое слово, и все предыдущие шаги повторяются. Так продолжается до тех пор, пока весь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будет разделен и присвоен конечным узлам. Если в конечном узле все точки данных однозначно соответствуют одному и тому же классу, то класс узла точно определен. В случае смешанных узлов алгоритм присваивает данному узлу класс с наибольшим числом точек данных, относящихся к нему.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219A0-A827-4A37-9BC8-117D389E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BA5EFE97-E8F8-4743-98AB-DBB6AB8A9C6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02" y="2113492"/>
            <a:ext cx="6672262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4788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560</TotalTime>
  <Words>846</Words>
  <Application>Microsoft Office PowerPoint</Application>
  <PresentationFormat>Широкоэкранный</PresentationFormat>
  <Paragraphs>53</Paragraphs>
  <Slides>13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Calibri</vt:lpstr>
      <vt:lpstr>Corbel</vt:lpstr>
      <vt:lpstr>Gill Sans MT</vt:lpstr>
      <vt:lpstr>Symbol</vt:lpstr>
      <vt:lpstr>Times New Roman</vt:lpstr>
      <vt:lpstr>Wingdings 2</vt:lpstr>
      <vt:lpstr>Дивиденд</vt:lpstr>
      <vt:lpstr>Equation</vt:lpstr>
      <vt:lpstr>Лекция 2</vt:lpstr>
      <vt:lpstr>Классификация</vt:lpstr>
      <vt:lpstr>Наивный Байес</vt:lpstr>
      <vt:lpstr>Машина опорных векторов</vt:lpstr>
      <vt:lpstr>Машина опорных векторов</vt:lpstr>
      <vt:lpstr>Логистическая регрессия</vt:lpstr>
      <vt:lpstr>Метод k-ближайших соседей</vt:lpstr>
      <vt:lpstr>Дерево решений</vt:lpstr>
      <vt:lpstr>Дерево решений</vt:lpstr>
      <vt:lpstr>Случайный лес</vt:lpstr>
      <vt:lpstr>Случайный лес</vt:lpstr>
      <vt:lpstr>XGboost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29</cp:revision>
  <dcterms:created xsi:type="dcterms:W3CDTF">2023-08-13T17:19:25Z</dcterms:created>
  <dcterms:modified xsi:type="dcterms:W3CDTF">2025-02-15T16:51:55Z</dcterms:modified>
</cp:coreProperties>
</file>